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3" r:id="rId1"/>
  </p:sldMasterIdLst>
  <p:notesMasterIdLst>
    <p:notesMasterId r:id="rId21"/>
  </p:notesMasterIdLst>
  <p:handoutMasterIdLst>
    <p:handoutMasterId r:id="rId22"/>
  </p:handoutMasterIdLst>
  <p:sldIdLst>
    <p:sldId id="457" r:id="rId2"/>
    <p:sldId id="468" r:id="rId3"/>
    <p:sldId id="482" r:id="rId4"/>
    <p:sldId id="483" r:id="rId5"/>
    <p:sldId id="476" r:id="rId6"/>
    <p:sldId id="475" r:id="rId7"/>
    <p:sldId id="471" r:id="rId8"/>
    <p:sldId id="469" r:id="rId9"/>
    <p:sldId id="470" r:id="rId10"/>
    <p:sldId id="473" r:id="rId11"/>
    <p:sldId id="474" r:id="rId12"/>
    <p:sldId id="477" r:id="rId13"/>
    <p:sldId id="479" r:id="rId14"/>
    <p:sldId id="480" r:id="rId15"/>
    <p:sldId id="481" r:id="rId16"/>
    <p:sldId id="478" r:id="rId17"/>
    <p:sldId id="484" r:id="rId18"/>
    <p:sldId id="466" r:id="rId19"/>
    <p:sldId id="271" r:id="rId20"/>
  </p:sldIdLst>
  <p:sldSz cx="9144000" cy="5143500" type="screen16x9"/>
  <p:notesSz cx="6858000" cy="9144000"/>
  <p:custDataLst>
    <p:tags r:id="rId23"/>
  </p:custDataLst>
  <p:defaultTextStyle>
    <a:defPPr>
      <a:defRPr lang="de-DE"/>
    </a:defPPr>
    <a:lvl1pPr marL="0" algn="l" defTabSz="914400" rtl="0" eaLnBrk="1" latinLnBrk="0" hangingPunct="1">
      <a:defRPr kumimoji="0" lang="de-DE" sz="1400" b="0" i="0" u="none" kern="1200" baseline="0">
        <a:solidFill>
          <a:schemeClr val="tx1"/>
        </a:solidFill>
        <a:latin typeface="EON Brix Sans" panose="020B0500000000000000" pitchFamily="34" charset="0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CBCA"/>
          </a:solidFill>
        </a:fill>
      </a:tcStyle>
    </a:wholeTbl>
    <a:band2H>
      <a:tcTxStyle/>
      <a:tcStyle>
        <a:tcBdr/>
        <a:fill>
          <a:solidFill>
            <a:srgbClr val="FBE7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9EC"/>
          </a:solidFill>
        </a:fill>
      </a:tcStyle>
    </a:wholeTbl>
    <a:band2H>
      <a:tcTxStyle/>
      <a:tcStyle>
        <a:tcBdr/>
        <a:fill>
          <a:solidFill>
            <a:srgbClr val="E9F4F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EEF0"/>
          </a:solidFill>
        </a:fill>
      </a:tcStyle>
    </a:wholeTbl>
    <a:band2H>
      <a:tcTxStyle/>
      <a:tcStyle>
        <a:tcBdr/>
        <a:fill>
          <a:solidFill>
            <a:srgbClr val="EDF7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68" autoAdjust="0"/>
    <p:restoredTop sz="94678"/>
  </p:normalViewPr>
  <p:slideViewPr>
    <p:cSldViewPr snapToGrid="0">
      <p:cViewPr varScale="1">
        <p:scale>
          <a:sx n="189" d="100"/>
          <a:sy n="189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509A2A-4C3E-4092-B4F4-29383AF109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B74202-9459-41C2-82BA-4454CD90E2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147A8-6C4F-4EE6-8F3F-51C96A720F47}" type="datetimeFigureOut">
              <a:rPr lang="de-DE" smtClean="0"/>
              <a:t>03.11.23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0AC82-70F2-43E4-8899-4CCF322F79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D6CA4-CA7A-4EFE-865B-951AB26D5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A7259-2D12-46A4-B339-78FA4D0C45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1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venir Next"/>
      </a:defRPr>
    </a:lvl1pPr>
    <a:lvl2pPr indent="228600" latinLnBrk="0">
      <a:defRPr sz="1200">
        <a:latin typeface="+mn-lt"/>
        <a:ea typeface="+mn-ea"/>
        <a:cs typeface="+mn-cs"/>
        <a:sym typeface="Avenir Next"/>
      </a:defRPr>
    </a:lvl2pPr>
    <a:lvl3pPr indent="457200" latinLnBrk="0">
      <a:defRPr sz="1200">
        <a:latin typeface="+mn-lt"/>
        <a:ea typeface="+mn-ea"/>
        <a:cs typeface="+mn-cs"/>
        <a:sym typeface="Avenir Next"/>
      </a:defRPr>
    </a:lvl3pPr>
    <a:lvl4pPr indent="685800" latinLnBrk="0">
      <a:defRPr sz="1200">
        <a:latin typeface="+mn-lt"/>
        <a:ea typeface="+mn-ea"/>
        <a:cs typeface="+mn-cs"/>
        <a:sym typeface="Avenir Next"/>
      </a:defRPr>
    </a:lvl4pPr>
    <a:lvl5pPr indent="914400" latinLnBrk="0">
      <a:defRPr sz="1200">
        <a:latin typeface="+mn-lt"/>
        <a:ea typeface="+mn-ea"/>
        <a:cs typeface="+mn-cs"/>
        <a:sym typeface="Avenir Next"/>
      </a:defRPr>
    </a:lvl5pPr>
    <a:lvl6pPr indent="1143000" latinLnBrk="0">
      <a:defRPr sz="1200">
        <a:latin typeface="+mn-lt"/>
        <a:ea typeface="+mn-ea"/>
        <a:cs typeface="+mn-cs"/>
        <a:sym typeface="Avenir Next"/>
      </a:defRPr>
    </a:lvl6pPr>
    <a:lvl7pPr indent="1371600" latinLnBrk="0">
      <a:defRPr sz="1200">
        <a:latin typeface="+mn-lt"/>
        <a:ea typeface="+mn-ea"/>
        <a:cs typeface="+mn-cs"/>
        <a:sym typeface="Avenir Next"/>
      </a:defRPr>
    </a:lvl7pPr>
    <a:lvl8pPr indent="1600200" latinLnBrk="0">
      <a:defRPr sz="1200">
        <a:latin typeface="+mn-lt"/>
        <a:ea typeface="+mn-ea"/>
        <a:cs typeface="+mn-cs"/>
        <a:sym typeface="Avenir Next"/>
      </a:defRPr>
    </a:lvl8pPr>
    <a:lvl9pPr indent="1828800" latinLnBrk="0">
      <a:defRPr sz="1200">
        <a:latin typeface="+mn-lt"/>
        <a:ea typeface="+mn-ea"/>
        <a:cs typeface="+mn-cs"/>
        <a:sym typeface="Avenir Nex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059108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708545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793921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626599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165886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785742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425833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09263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336564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153264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55208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53477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128661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441561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98170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330673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less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66000" y="1573200"/>
            <a:ext cx="6012000" cy="1224000"/>
          </a:xfrm>
        </p:spPr>
        <p:txBody>
          <a:bodyPr anchor="b" anchorCtr="0">
            <a:noAutofit/>
          </a:bodyPr>
          <a:lstStyle>
            <a:lvl1pPr algn="r">
              <a:lnSpc>
                <a:spcPts val="4600"/>
              </a:lnSpc>
              <a:defRPr sz="4600" kern="100" baseline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66000" y="2901600"/>
            <a:ext cx="6012000" cy="543600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Aft>
                <a:spcPts val="600"/>
              </a:spcAft>
              <a:buNone/>
              <a:defRPr sz="1900" kern="100" baseline="0">
                <a:solidFill>
                  <a:srgbClr val="EA1C0A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138000" y="522000"/>
            <a:ext cx="1440000" cy="144000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/>
              <a:t>TT.MM.JJJJ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974000" y="0"/>
            <a:ext cx="1170000" cy="5144400"/>
            <a:chOff x="7974000" y="0"/>
            <a:chExt cx="1170000" cy="5144400"/>
          </a:xfrm>
        </p:grpSpPr>
        <p:sp>
          <p:nvSpPr>
            <p:cNvPr id="7" name="Rechteck 6"/>
            <p:cNvSpPr/>
            <p:nvPr userDrawn="1"/>
          </p:nvSpPr>
          <p:spPr>
            <a:xfrm>
              <a:off x="8920800" y="0"/>
              <a:ext cx="223200" cy="5144400"/>
            </a:xfrm>
            <a:prstGeom prst="rect">
              <a:avLst/>
            </a:prstGeom>
            <a:solidFill>
              <a:srgbClr val="E3E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>
            <a:xfrm>
              <a:off x="8352000" y="0"/>
              <a:ext cx="5688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7974000" y="0"/>
              <a:ext cx="3780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" name="EON_Logo_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200" y="3708000"/>
            <a:ext cx="2124877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33743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Graph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77825" y="1371599"/>
            <a:ext cx="5508000" cy="339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6138000" y="1371600"/>
            <a:ext cx="2628000" cy="2628000"/>
          </a:xfrm>
        </p:spPr>
        <p:txBody>
          <a:bodyPr/>
          <a:lstStyle>
            <a:lvl1pPr>
              <a:lnSpc>
                <a:spcPts val="1375"/>
              </a:lnSpc>
              <a:defRPr sz="1100"/>
            </a:lvl1pPr>
            <a:lvl2pPr>
              <a:lnSpc>
                <a:spcPts val="1375"/>
              </a:lnSpc>
              <a:defRPr sz="1100"/>
            </a:lvl2pPr>
            <a:lvl3pPr>
              <a:lnSpc>
                <a:spcPts val="1375"/>
              </a:lnSpc>
              <a:defRPr sz="1100"/>
            </a:lvl3pPr>
            <a:lvl4pPr>
              <a:lnSpc>
                <a:spcPts val="1375"/>
              </a:lnSpc>
              <a:defRPr sz="1100"/>
            </a:lvl4pPr>
            <a:lvl5pPr>
              <a:lnSpc>
                <a:spcPts val="1375"/>
              </a:lnSpc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 hasCustomPrompt="1"/>
          </p:nvPr>
        </p:nvSpPr>
        <p:spPr>
          <a:xfrm>
            <a:off x="6138000" y="4060800"/>
            <a:ext cx="2628000" cy="360000"/>
          </a:xfrm>
        </p:spPr>
        <p:txBody>
          <a:bodyPr anchor="b" anchorCtr="0">
            <a:noAutofit/>
          </a:bodyPr>
          <a:lstStyle>
            <a:lvl1pPr>
              <a:defRPr sz="900">
                <a:solidFill>
                  <a:srgbClr val="B00402"/>
                </a:solidFill>
              </a:defRPr>
            </a:lvl1pPr>
            <a:lvl2pPr>
              <a:defRPr sz="900">
                <a:solidFill>
                  <a:srgbClr val="B00402"/>
                </a:solidFill>
              </a:defRPr>
            </a:lvl2pPr>
            <a:lvl3pPr>
              <a:defRPr sz="900">
                <a:solidFill>
                  <a:srgbClr val="B00402"/>
                </a:solidFill>
              </a:defRPr>
            </a:lvl3pPr>
            <a:lvl4pPr>
              <a:defRPr sz="900">
                <a:solidFill>
                  <a:srgbClr val="B00402"/>
                </a:solidFill>
              </a:defRPr>
            </a:lvl4pPr>
            <a:lvl5pPr>
              <a:defRPr sz="900">
                <a:solidFill>
                  <a:srgbClr val="B00402"/>
                </a:solidFill>
              </a:defRPr>
            </a:lvl5pPr>
          </a:lstStyle>
          <a:p>
            <a:pPr lvl="0"/>
            <a:r>
              <a:rPr lang="de-DE" dirty="0"/>
              <a:t>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3524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ustom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EFD50C13-9811-4B42-B6E7-EB61421ADC60}"/>
              </a:ext>
            </a:extLst>
          </p:cNvPr>
          <p:cNvSpPr/>
          <p:nvPr userDrawn="1"/>
        </p:nvSpPr>
        <p:spPr>
          <a:xfrm>
            <a:off x="377825" y="59985"/>
            <a:ext cx="1804658" cy="251059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F21C0A"/>
              </a:buClr>
              <a:buFont typeface="Arial" pitchFamily="34" charset="0"/>
              <a:buNone/>
            </a:pPr>
            <a:r>
              <a:rPr lang="en-US" sz="1200" b="1">
                <a:solidFill>
                  <a:srgbClr val="F21C0A"/>
                </a:solidFill>
                <a:cs typeface="Calibri"/>
              </a:rPr>
              <a:t>E.ON |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C</a:t>
            </a:r>
            <a:r>
              <a:rPr lang="en-US" sz="1200" b="1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BMS</a:t>
            </a:r>
          </a:p>
        </p:txBody>
      </p:sp>
    </p:spTree>
    <p:extLst>
      <p:ext uri="{BB962C8B-B14F-4D97-AF65-F5344CB8AC3E}">
        <p14:creationId xmlns:p14="http://schemas.microsoft.com/office/powerpoint/2010/main" val="74607029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140517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 slidenumber, no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216206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000" y="1371600"/>
            <a:ext cx="5508000" cy="3049200"/>
          </a:xfrm>
        </p:spPr>
        <p:txBody>
          <a:bodyPr/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>
                <a:latin typeface="+mj-lt"/>
              </a:defRPr>
            </a:lvl1pPr>
            <a:lvl2pPr marL="542925" indent="-187325">
              <a:spcAft>
                <a:spcPts val="1000"/>
              </a:spcAft>
              <a:defRPr>
                <a:latin typeface="+mj-lt"/>
              </a:defRPr>
            </a:lvl2pPr>
            <a:lvl3pPr marL="720725" indent="-177800">
              <a:spcAft>
                <a:spcPts val="1000"/>
              </a:spcAft>
              <a:defRPr>
                <a:latin typeface="+mj-lt"/>
              </a:defRPr>
            </a:lvl3pPr>
            <a:lvl4pPr marL="898525" indent="-177800">
              <a:spcAft>
                <a:spcPts val="1000"/>
              </a:spcAft>
              <a:defRPr>
                <a:latin typeface="+mj-lt"/>
              </a:defRPr>
            </a:lvl4pPr>
            <a:lvl5pPr marL="1076325" indent="-177800">
              <a:spcAft>
                <a:spcPts val="1000"/>
              </a:spcAft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EON_Logo_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784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 columns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1C0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406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000000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8000" y="1371600"/>
            <a:ext cx="406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000000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de-DE"/>
          </a:p>
        </p:txBody>
      </p:sp>
      <p:pic>
        <p:nvPicPr>
          <p:cNvPr id="7" name="EON_Logo_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75681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 columns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1C0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000000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580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000000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1416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000000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10" name="EON_Logo_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59244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 column blue">
    <p:bg>
      <p:bgPr>
        <a:solidFill>
          <a:srgbClr val="5CC1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000" y="1371600"/>
            <a:ext cx="5508000" cy="3049200"/>
          </a:xfrm>
        </p:spPr>
        <p:txBody>
          <a:bodyPr/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pic>
        <p:nvPicPr>
          <p:cNvPr id="6" name="EON_Logo_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51411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 columns blue">
    <p:bg>
      <p:bgPr>
        <a:solidFill>
          <a:srgbClr val="5CC1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406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8000" y="1371600"/>
            <a:ext cx="406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pic>
        <p:nvPicPr>
          <p:cNvPr id="9" name="EON_Logo_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99056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 columns blue">
    <p:bg>
      <p:bgPr>
        <a:solidFill>
          <a:srgbClr val="5CC1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580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1416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9" name="EON_Logo_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8368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full color">
    <p:bg>
      <p:bgPr>
        <a:solidFill>
          <a:srgbClr val="B00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1600" y="1573200"/>
            <a:ext cx="6012000" cy="1224000"/>
          </a:xfrm>
        </p:spPr>
        <p:txBody>
          <a:bodyPr anchor="b" anchorCtr="0">
            <a:noAutofit/>
          </a:bodyPr>
          <a:lstStyle>
            <a:lvl1pPr algn="r">
              <a:lnSpc>
                <a:spcPts val="4600"/>
              </a:lnSpc>
              <a:defRPr sz="4600" kern="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1600" y="2901600"/>
            <a:ext cx="6012000" cy="543600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Aft>
                <a:spcPts val="600"/>
              </a:spcAft>
              <a:buNone/>
              <a:defRPr sz="1900" kern="10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414400" y="522000"/>
            <a:ext cx="1440000" cy="144000"/>
          </a:xfr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TT.MM.JJJJ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0" y="0"/>
            <a:ext cx="9144000" cy="5144400"/>
            <a:chOff x="0" y="0"/>
            <a:chExt cx="9144000" cy="5144400"/>
          </a:xfrm>
        </p:grpSpPr>
        <p:sp>
          <p:nvSpPr>
            <p:cNvPr id="7" name="Rechteck 6"/>
            <p:cNvSpPr/>
            <p:nvPr userDrawn="1"/>
          </p:nvSpPr>
          <p:spPr>
            <a:xfrm>
              <a:off x="0" y="0"/>
              <a:ext cx="223200" cy="5144400"/>
            </a:xfrm>
            <a:prstGeom prst="rect">
              <a:avLst/>
            </a:prstGeom>
            <a:solidFill>
              <a:srgbClr val="E3E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>
            <a:xfrm>
              <a:off x="7786800" y="0"/>
              <a:ext cx="13572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7218000" y="0"/>
              <a:ext cx="5688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EON_Logo_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9600" y="3708000"/>
            <a:ext cx="2124877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52257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less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66000" y="1159200"/>
            <a:ext cx="6012000" cy="2574000"/>
          </a:xfrm>
        </p:spPr>
        <p:txBody>
          <a:bodyPr anchor="b" anchorCtr="0">
            <a:noAutofit/>
          </a:bodyPr>
          <a:lstStyle>
            <a:lvl1pPr algn="r">
              <a:lnSpc>
                <a:spcPts val="6400"/>
              </a:lnSpc>
              <a:defRPr sz="6400" b="0" cap="none" baseline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7974000" y="0"/>
            <a:ext cx="1170000" cy="5144400"/>
            <a:chOff x="7974000" y="0"/>
            <a:chExt cx="1170000" cy="5144400"/>
          </a:xfrm>
        </p:grpSpPr>
        <p:sp>
          <p:nvSpPr>
            <p:cNvPr id="7" name="Rechteck 6"/>
            <p:cNvSpPr/>
            <p:nvPr userDrawn="1"/>
          </p:nvSpPr>
          <p:spPr>
            <a:xfrm>
              <a:off x="8766000" y="0"/>
              <a:ext cx="3780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>
            <a:xfrm>
              <a:off x="8197200" y="0"/>
              <a:ext cx="5688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7974000" y="0"/>
              <a:ext cx="223200" cy="5144400"/>
            </a:xfrm>
            <a:prstGeom prst="rect">
              <a:avLst/>
            </a:prstGeom>
            <a:solidFill>
              <a:srgbClr val="B00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13105666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full color 1">
    <p:bg>
      <p:bgPr>
        <a:solidFill>
          <a:srgbClr val="5CC1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800" y="1159200"/>
            <a:ext cx="6012000" cy="2574000"/>
          </a:xfrm>
        </p:spPr>
        <p:txBody>
          <a:bodyPr anchor="b" anchorCtr="0">
            <a:noAutofit/>
          </a:bodyPr>
          <a:lstStyle>
            <a:lvl1pPr algn="r">
              <a:lnSpc>
                <a:spcPts val="6400"/>
              </a:lnSpc>
              <a:defRPr sz="64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6652800" y="0"/>
            <a:ext cx="2491200" cy="5144400"/>
            <a:chOff x="6652800" y="0"/>
            <a:chExt cx="2491200" cy="5144400"/>
          </a:xfrm>
        </p:grpSpPr>
        <p:sp>
          <p:nvSpPr>
            <p:cNvPr id="8" name="Rechteck 7"/>
            <p:cNvSpPr/>
            <p:nvPr userDrawn="1"/>
          </p:nvSpPr>
          <p:spPr>
            <a:xfrm>
              <a:off x="7030800" y="0"/>
              <a:ext cx="21132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6652800" y="0"/>
              <a:ext cx="378000" cy="5144400"/>
            </a:xfrm>
            <a:prstGeom prst="rect">
              <a:avLst/>
            </a:prstGeom>
            <a:solidFill>
              <a:srgbClr val="B00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89091871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full color 2">
    <p:bg>
      <p:bgPr>
        <a:solidFill>
          <a:srgbClr val="B00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18800" y="1159200"/>
            <a:ext cx="6012000" cy="2574000"/>
          </a:xfrm>
        </p:spPr>
        <p:txBody>
          <a:bodyPr anchor="b" anchorCtr="0">
            <a:noAutofit/>
          </a:bodyPr>
          <a:lstStyle>
            <a:lvl1pPr algn="r">
              <a:lnSpc>
                <a:spcPts val="6400"/>
              </a:lnSpc>
              <a:defRPr sz="64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7408800" y="0"/>
            <a:ext cx="1735200" cy="5144400"/>
          </a:xfrm>
          <a:prstGeom prst="rect">
            <a:avLst/>
          </a:prstGeom>
          <a:solidFill>
            <a:srgbClr val="EA1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601200" cy="5144400"/>
          </a:xfrm>
          <a:prstGeom prst="rect">
            <a:avLst/>
          </a:prstGeom>
          <a:solidFill>
            <a:srgbClr val="E3E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02346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chart less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ON_Logo_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200" y="3261600"/>
            <a:ext cx="2124877" cy="630000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7974000" y="0"/>
            <a:ext cx="1170000" cy="5144400"/>
            <a:chOff x="7974000" y="0"/>
            <a:chExt cx="1170000" cy="5144400"/>
          </a:xfrm>
        </p:grpSpPr>
        <p:sp>
          <p:nvSpPr>
            <p:cNvPr id="8" name="Rechteck 7"/>
            <p:cNvSpPr/>
            <p:nvPr userDrawn="1"/>
          </p:nvSpPr>
          <p:spPr>
            <a:xfrm>
              <a:off x="8766000" y="0"/>
              <a:ext cx="3780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8197200" y="0"/>
              <a:ext cx="5688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7974000" y="0"/>
              <a:ext cx="223200" cy="5144400"/>
            </a:xfrm>
            <a:prstGeom prst="rect">
              <a:avLst/>
            </a:prstGeom>
            <a:solidFill>
              <a:srgbClr val="B00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804400" y="1159200"/>
            <a:ext cx="4791600" cy="1080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1pPr>
            <a:lvl2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2pPr>
            <a:lvl3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3pPr>
            <a:lvl4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4pPr>
            <a:lvl5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2804400" y="2268000"/>
            <a:ext cx="4791600" cy="774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EA1C0A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0971213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chart full color">
    <p:bg>
      <p:bgPr>
        <a:solidFill>
          <a:srgbClr val="EA1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788400" y="0"/>
            <a:ext cx="378000" cy="5144400"/>
          </a:xfrm>
          <a:prstGeom prst="rect">
            <a:avLst/>
          </a:prstGeom>
          <a:solidFill>
            <a:srgbClr val="5C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788400" cy="5144400"/>
          </a:xfrm>
          <a:prstGeom prst="rect">
            <a:avLst/>
          </a:prstGeom>
          <a:solidFill>
            <a:srgbClr val="E3E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343200" y="0"/>
            <a:ext cx="2800800" cy="5144400"/>
          </a:xfrm>
          <a:prstGeom prst="rect">
            <a:avLst/>
          </a:prstGeom>
          <a:solidFill>
            <a:srgbClr val="B00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EON_Logo_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200" y="3261600"/>
            <a:ext cx="2124877" cy="630000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166400" y="1159200"/>
            <a:ext cx="4791600" cy="1080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FFFFFF"/>
                </a:solidFill>
                <a:latin typeface="+mj-lt"/>
              </a:defRPr>
            </a:lvl1pPr>
            <a:lvl2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FFFFFF"/>
                </a:solidFill>
                <a:latin typeface="+mj-lt"/>
              </a:defRPr>
            </a:lvl2pPr>
            <a:lvl3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FFFFFF"/>
                </a:solidFill>
                <a:latin typeface="+mj-lt"/>
              </a:defRPr>
            </a:lvl3pPr>
            <a:lvl4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FFFFFF"/>
                </a:solidFill>
                <a:latin typeface="+mj-lt"/>
              </a:defRPr>
            </a:lvl4pPr>
            <a:lvl5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166400" y="2268000"/>
            <a:ext cx="4791600" cy="774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FFFFFF"/>
                </a:solidFill>
              </a:defRPr>
            </a:lvl1pPr>
            <a:lvl2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FFFFFF"/>
                </a:solidFill>
              </a:defRPr>
            </a:lvl2pPr>
            <a:lvl3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FFFFFF"/>
                </a:solidFill>
              </a:defRPr>
            </a:lvl3pPr>
            <a:lvl4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FFFFFF"/>
                </a:solidFill>
              </a:defRPr>
            </a:lvl4pPr>
            <a:lvl5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998308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 chart less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ON_Logo_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200" y="3261600"/>
            <a:ext cx="2124877" cy="630000"/>
          </a:xfrm>
          <a:prstGeom prst="rect">
            <a:avLst/>
          </a:prstGeom>
        </p:spPr>
      </p:pic>
      <p:grpSp>
        <p:nvGrpSpPr>
          <p:cNvPr id="11" name="Gruppieren 10"/>
          <p:cNvGrpSpPr/>
          <p:nvPr userDrawn="1"/>
        </p:nvGrpSpPr>
        <p:grpSpPr>
          <a:xfrm>
            <a:off x="7974000" y="0"/>
            <a:ext cx="1170000" cy="5144400"/>
            <a:chOff x="7974000" y="0"/>
            <a:chExt cx="1170000" cy="5144400"/>
          </a:xfrm>
        </p:grpSpPr>
        <p:sp>
          <p:nvSpPr>
            <p:cNvPr id="8" name="Rechteck 7"/>
            <p:cNvSpPr/>
            <p:nvPr userDrawn="1"/>
          </p:nvSpPr>
          <p:spPr>
            <a:xfrm>
              <a:off x="8766000" y="0"/>
              <a:ext cx="3780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8197200" y="0"/>
              <a:ext cx="5688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7974000" y="0"/>
              <a:ext cx="223200" cy="5144400"/>
            </a:xfrm>
            <a:prstGeom prst="rect">
              <a:avLst/>
            </a:prstGeom>
            <a:solidFill>
              <a:srgbClr val="B00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804400" y="1159200"/>
            <a:ext cx="4791600" cy="1080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1pPr>
            <a:lvl2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2pPr>
            <a:lvl3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3pPr>
            <a:lvl4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4pPr>
            <a:lvl5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2804400" y="2268000"/>
            <a:ext cx="4791600" cy="774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EA1C0A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45245748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0" y="0"/>
            <a:ext cx="9144000" cy="5144400"/>
            <a:chOff x="0" y="0"/>
            <a:chExt cx="9144000" cy="5144400"/>
          </a:xfrm>
        </p:grpSpPr>
        <p:sp>
          <p:nvSpPr>
            <p:cNvPr id="7" name="Rechteck 6"/>
            <p:cNvSpPr/>
            <p:nvPr userDrawn="1"/>
          </p:nvSpPr>
          <p:spPr>
            <a:xfrm>
              <a:off x="8920800" y="0"/>
              <a:ext cx="223200" cy="5144400"/>
            </a:xfrm>
            <a:prstGeom prst="rect">
              <a:avLst/>
            </a:prstGeom>
            <a:solidFill>
              <a:srgbClr val="E3E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>
            <a:xfrm>
              <a:off x="6649200" y="0"/>
              <a:ext cx="22716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0" y="0"/>
              <a:ext cx="6012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00" y="-1"/>
            <a:ext cx="6058455" cy="5144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9200" y="1573200"/>
            <a:ext cx="5295600" cy="1224000"/>
          </a:xfrm>
        </p:spPr>
        <p:txBody>
          <a:bodyPr anchor="b" anchorCtr="0">
            <a:noAutofit/>
          </a:bodyPr>
          <a:lstStyle>
            <a:lvl1pPr algn="r">
              <a:lnSpc>
                <a:spcPts val="4600"/>
              </a:lnSpc>
              <a:defRPr sz="4600" kern="100" baseline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79200" y="2901600"/>
            <a:ext cx="5295600" cy="543600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Aft>
                <a:spcPts val="600"/>
              </a:spcAft>
              <a:buNone/>
              <a:defRPr sz="1900" kern="100" baseline="0">
                <a:solidFill>
                  <a:srgbClr val="EA1C0A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45600" y="522000"/>
            <a:ext cx="1440000" cy="144000"/>
          </a:xfr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TT.MM.JJJJ</a:t>
            </a:r>
          </a:p>
        </p:txBody>
      </p:sp>
      <p:pic>
        <p:nvPicPr>
          <p:cNvPr id="5" name="EON_Logo_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800" y="3708000"/>
            <a:ext cx="2124877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8820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63277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4068000" cy="30492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8000" y="1371600"/>
            <a:ext cx="4068000" cy="30492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16332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2628000" cy="3049200"/>
          </a:xfrm>
        </p:spPr>
        <p:txBody>
          <a:bodyPr>
            <a:noAutofit/>
          </a:bodyPr>
          <a:lstStyle>
            <a:lvl1pPr>
              <a:lnSpc>
                <a:spcPts val="1375"/>
              </a:lnSpc>
              <a:defRPr sz="1100"/>
            </a:lvl1pPr>
            <a:lvl2pPr>
              <a:lnSpc>
                <a:spcPts val="1375"/>
              </a:lnSpc>
              <a:defRPr sz="1100"/>
            </a:lvl2pPr>
            <a:lvl3pPr>
              <a:lnSpc>
                <a:spcPts val="1375"/>
              </a:lnSpc>
              <a:defRPr sz="1100"/>
            </a:lvl3pPr>
            <a:lvl4pPr>
              <a:lnSpc>
                <a:spcPts val="1375"/>
              </a:lnSpc>
              <a:defRPr sz="1100"/>
            </a:lvl4pPr>
            <a:lvl5pPr>
              <a:lnSpc>
                <a:spcPts val="1375"/>
              </a:lnSpc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58000" y="1371600"/>
            <a:ext cx="2628000" cy="3049200"/>
          </a:xfrm>
        </p:spPr>
        <p:txBody>
          <a:bodyPr>
            <a:noAutofit/>
          </a:bodyPr>
          <a:lstStyle>
            <a:lvl1pPr>
              <a:lnSpc>
                <a:spcPts val="1375"/>
              </a:lnSpc>
              <a:defRPr sz="1100"/>
            </a:lvl1pPr>
            <a:lvl2pPr>
              <a:lnSpc>
                <a:spcPts val="1375"/>
              </a:lnSpc>
              <a:defRPr sz="1100"/>
            </a:lvl2pPr>
            <a:lvl3pPr>
              <a:lnSpc>
                <a:spcPts val="1375"/>
              </a:lnSpc>
              <a:defRPr sz="1100"/>
            </a:lvl3pPr>
            <a:lvl4pPr>
              <a:lnSpc>
                <a:spcPts val="1375"/>
              </a:lnSpc>
              <a:defRPr sz="1100"/>
            </a:lvl4pPr>
            <a:lvl5pPr>
              <a:lnSpc>
                <a:spcPts val="1375"/>
              </a:lnSpc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141600" y="1371600"/>
            <a:ext cx="2628000" cy="3049200"/>
          </a:xfrm>
        </p:spPr>
        <p:txBody>
          <a:bodyPr>
            <a:noAutofit/>
          </a:bodyPr>
          <a:lstStyle>
            <a:lvl1pPr>
              <a:lnSpc>
                <a:spcPts val="1375"/>
              </a:lnSpc>
              <a:defRPr sz="1100"/>
            </a:lvl1pPr>
            <a:lvl2pPr>
              <a:lnSpc>
                <a:spcPts val="1375"/>
              </a:lnSpc>
              <a:defRPr sz="1100"/>
            </a:lvl2pPr>
            <a:lvl3pPr>
              <a:lnSpc>
                <a:spcPts val="1375"/>
              </a:lnSpc>
              <a:defRPr sz="1100"/>
            </a:lvl3pPr>
            <a:lvl4pPr>
              <a:lnSpc>
                <a:spcPts val="1375"/>
              </a:lnSpc>
              <a:defRPr sz="1100"/>
            </a:lvl4pPr>
            <a:lvl5pPr>
              <a:lnSpc>
                <a:spcPts val="1375"/>
              </a:lnSpc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846987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7825" y="1371600"/>
            <a:ext cx="5508000" cy="3398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138000" y="1371600"/>
            <a:ext cx="2628000" cy="262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half" idx="3" hasCustomPrompt="1"/>
          </p:nvPr>
        </p:nvSpPr>
        <p:spPr>
          <a:xfrm>
            <a:off x="6138000" y="4060800"/>
            <a:ext cx="2628000" cy="360000"/>
          </a:xfrm>
        </p:spPr>
        <p:txBody>
          <a:bodyPr anchor="b" anchorCtr="0">
            <a:noAutofit/>
          </a:bodyPr>
          <a:lstStyle>
            <a:lvl1pPr>
              <a:defRPr sz="900">
                <a:solidFill>
                  <a:srgbClr val="B00402"/>
                </a:solidFill>
              </a:defRPr>
            </a:lvl1pPr>
            <a:lvl2pPr>
              <a:defRPr sz="900">
                <a:solidFill>
                  <a:srgbClr val="B00402"/>
                </a:solidFill>
              </a:defRPr>
            </a:lvl2pPr>
            <a:lvl3pPr>
              <a:defRPr sz="900">
                <a:solidFill>
                  <a:srgbClr val="B00402"/>
                </a:solidFill>
              </a:defRPr>
            </a:lvl3pPr>
            <a:lvl4pPr>
              <a:defRPr sz="900">
                <a:solidFill>
                  <a:srgbClr val="B00402"/>
                </a:solidFill>
              </a:defRPr>
            </a:lvl4pPr>
            <a:lvl5pPr>
              <a:defRPr sz="900">
                <a:solidFill>
                  <a:srgbClr val="B00402"/>
                </a:solidFill>
              </a:defRPr>
            </a:lvl5pPr>
          </a:lstStyle>
          <a:p>
            <a:pPr lvl="0"/>
            <a:r>
              <a:rPr lang="de-DE" dirty="0"/>
              <a:t>Additional </a:t>
            </a:r>
            <a:r>
              <a:rPr lang="de-DE" dirty="0" err="1"/>
              <a:t>information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8862532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mediu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38000" y="1371600"/>
            <a:ext cx="2628000" cy="2628000"/>
          </a:xfrm>
        </p:spPr>
        <p:txBody>
          <a:bodyPr/>
          <a:lstStyle>
            <a:lvl1pPr>
              <a:lnSpc>
                <a:spcPts val="1375"/>
              </a:lnSpc>
              <a:defRPr sz="1100"/>
            </a:lvl1pPr>
            <a:lvl2pPr>
              <a:lnSpc>
                <a:spcPts val="1375"/>
              </a:lnSpc>
              <a:defRPr sz="1100"/>
            </a:lvl2pPr>
            <a:lvl3pPr>
              <a:lnSpc>
                <a:spcPts val="1375"/>
              </a:lnSpc>
              <a:defRPr sz="1100"/>
            </a:lvl3pPr>
            <a:lvl4pPr>
              <a:lnSpc>
                <a:spcPts val="1375"/>
              </a:lnSpc>
              <a:defRPr sz="1100"/>
            </a:lvl4pPr>
            <a:lvl5pPr>
              <a:lnSpc>
                <a:spcPts val="1375"/>
              </a:lnSpc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1371600"/>
            <a:ext cx="5886000" cy="3772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half" idx="3" hasCustomPrompt="1"/>
          </p:nvPr>
        </p:nvSpPr>
        <p:spPr>
          <a:xfrm>
            <a:off x="6138000" y="4060800"/>
            <a:ext cx="2628000" cy="360000"/>
          </a:xfrm>
        </p:spPr>
        <p:txBody>
          <a:bodyPr anchor="b" anchorCtr="0">
            <a:noAutofit/>
          </a:bodyPr>
          <a:lstStyle>
            <a:lvl1pPr>
              <a:defRPr sz="900">
                <a:solidFill>
                  <a:srgbClr val="B00402"/>
                </a:solidFill>
              </a:defRPr>
            </a:lvl1pPr>
            <a:lvl2pPr>
              <a:defRPr sz="900">
                <a:solidFill>
                  <a:srgbClr val="B00402"/>
                </a:solidFill>
              </a:defRPr>
            </a:lvl2pPr>
            <a:lvl3pPr>
              <a:defRPr sz="900">
                <a:solidFill>
                  <a:srgbClr val="B00402"/>
                </a:solidFill>
              </a:defRPr>
            </a:lvl3pPr>
            <a:lvl4pPr>
              <a:defRPr sz="900">
                <a:solidFill>
                  <a:srgbClr val="B00402"/>
                </a:solidFill>
              </a:defRPr>
            </a:lvl4pPr>
            <a:lvl5pPr>
              <a:defRPr sz="900">
                <a:solidFill>
                  <a:srgbClr val="B00402"/>
                </a:solidFill>
              </a:defRPr>
            </a:lvl5pPr>
          </a:lstStyle>
          <a:p>
            <a:pPr lvl="0"/>
            <a:r>
              <a:rPr lang="de-DE" dirty="0"/>
              <a:t>Additional </a:t>
            </a:r>
            <a:r>
              <a:rPr lang="de-DE" dirty="0" err="1"/>
              <a:t>information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4142505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1371600"/>
            <a:ext cx="9144000" cy="3772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171848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000" y="1371600"/>
            <a:ext cx="6948000" cy="33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736400" y="4662000"/>
            <a:ext cx="756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ts val="1125"/>
              </a:lnSpc>
              <a:defRPr sz="900">
                <a:solidFill>
                  <a:srgbClr val="000000"/>
                </a:solidFill>
                <a:latin typeface="EON Brix Sans" panose="020B0500000000000000" pitchFamily="34" charset="0"/>
              </a:defRPr>
            </a:lvl1pPr>
          </a:lstStyle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020000" y="518400"/>
            <a:ext cx="1746000" cy="30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ts val="1125"/>
              </a:lnSpc>
              <a:defRPr sz="900">
                <a:solidFill>
                  <a:srgbClr val="000000"/>
                </a:solidFill>
                <a:latin typeface="EON Brix Sans Black" panose="020B0A00000000000000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92400" y="4662000"/>
            <a:ext cx="2736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ts val="1125"/>
              </a:lnSpc>
              <a:defRPr sz="900">
                <a:solidFill>
                  <a:srgbClr val="000000"/>
                </a:solidFill>
                <a:latin typeface="EON Brix Sans" panose="020B0500000000000000" pitchFamily="34" charset="0"/>
              </a:defRPr>
            </a:lvl1pPr>
          </a:lstStyle>
          <a:p>
            <a:fld id="{86CB4B4D-7CA3-9044-876B-883B54F8677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90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01" r:id="rId25"/>
  </p:sldLayoutIdLst>
  <p:hf sldNum="0" hdr="0" dt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400" kern="100" baseline="0">
          <a:solidFill>
            <a:srgbClr val="EA1C0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75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00" baseline="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7" algn="l" defTabSz="914400" rtl="0" eaLnBrk="1" latinLnBrk="0" hangingPunct="1">
        <a:lnSpc>
          <a:spcPts val="1750"/>
        </a:lnSpc>
        <a:spcBef>
          <a:spcPts val="0"/>
        </a:spcBef>
        <a:spcAft>
          <a:spcPts val="600"/>
        </a:spcAft>
        <a:buClr>
          <a:srgbClr val="EA1C0A"/>
        </a:buClr>
        <a:buFont typeface="EON Brix Sans" panose="020B0500000000000000" pitchFamily="34" charset="0"/>
        <a:buChar char="•"/>
        <a:defRPr sz="1400" kern="100" baseline="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914400" rtl="0" eaLnBrk="1" latinLnBrk="0" hangingPunct="1">
        <a:lnSpc>
          <a:spcPts val="175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00" baseline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9387" algn="l" defTabSz="914400" rtl="0" eaLnBrk="1" latinLnBrk="0" hangingPunct="1">
        <a:lnSpc>
          <a:spcPts val="175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400" kern="100" baseline="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9388" algn="l" defTabSz="914400" rtl="0" eaLnBrk="1" latinLnBrk="0" hangingPunct="1">
        <a:lnSpc>
          <a:spcPts val="175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400" kern="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0FC252A-7CC1-8946-A278-2F500DB38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599" y="1573149"/>
            <a:ext cx="5720275" cy="1224000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de-DE" dirty="0">
                <a:latin typeface="EON Brix Sans Black" panose="020B0A00000000000000" pitchFamily="34" charset="0"/>
              </a:rPr>
              <a:t>Java </a:t>
            </a:r>
            <a:r>
              <a:rPr lang="de-DE" dirty="0" err="1">
                <a:latin typeface="EON Brix Sans Black" panose="020B0A00000000000000" pitchFamily="34" charset="0"/>
              </a:rPr>
              <a:t>loves</a:t>
            </a:r>
            <a:r>
              <a:rPr lang="de-DE" dirty="0">
                <a:latin typeface="EON Brix Sans Black" panose="020B0A00000000000000" pitchFamily="34" charset="0"/>
              </a:rPr>
              <a:t> </a:t>
            </a:r>
            <a:r>
              <a:rPr lang="de-DE" dirty="0" err="1">
                <a:latin typeface="EON Brix Sans Black" panose="020B0A00000000000000" pitchFamily="34" charset="0"/>
              </a:rPr>
              <a:t>Kotlin</a:t>
            </a:r>
            <a:r>
              <a:rPr lang="de-DE" dirty="0">
                <a:latin typeface="EON Brix Sans Black" panose="020B0A00000000000000" pitchFamily="34" charset="0"/>
              </a:rPr>
              <a:t> ❤️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C1BE6F-F161-7540-A721-6499DB2AD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600" y="2870145"/>
            <a:ext cx="6012000" cy="543600"/>
          </a:xfrm>
        </p:spPr>
        <p:txBody>
          <a:bodyPr>
            <a:normAutofit/>
          </a:bodyPr>
          <a:lstStyle/>
          <a:p>
            <a:r>
              <a:rPr lang="de-DE" dirty="0">
                <a:latin typeface="EON Brix Sans Black" panose="020B0A00000000000000" pitchFamily="34" charset="0"/>
              </a:rPr>
              <a:t>Nov 2023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7B239368-87F6-F946-B962-CC5E705B9972}"/>
              </a:ext>
            </a:extLst>
          </p:cNvPr>
          <p:cNvSpPr txBox="1">
            <a:spLocks/>
          </p:cNvSpPr>
          <p:nvPr/>
        </p:nvSpPr>
        <p:spPr>
          <a:xfrm>
            <a:off x="258903" y="4416777"/>
            <a:ext cx="6012000" cy="543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900" kern="100" baseline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1750"/>
              </a:lnSpc>
              <a:spcBef>
                <a:spcPts val="0"/>
              </a:spcBef>
              <a:spcAft>
                <a:spcPts val="600"/>
              </a:spcAft>
              <a:buClr>
                <a:srgbClr val="EA1C0A"/>
              </a:buClr>
              <a:buFont typeface="EON Brix Sans" panose="020B0500000000000000" pitchFamily="34" charset="0"/>
              <a:buNone/>
              <a:defRPr sz="1400" kern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175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175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175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None/>
              <a:defRPr sz="1400" kern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latin typeface="EON Brix Sans Black" panose="020B0A00000000000000" pitchFamily="34" charset="0"/>
              </a:rPr>
              <a:t>Alexandru Lungu, </a:t>
            </a:r>
            <a:r>
              <a:rPr lang="de-DE" dirty="0" err="1">
                <a:latin typeface="EON Brix Sans Black" panose="020B0A00000000000000" pitchFamily="34" charset="0"/>
              </a:rPr>
              <a:t>Full</a:t>
            </a:r>
            <a:r>
              <a:rPr lang="de-DE" dirty="0">
                <a:latin typeface="EON Brix Sans Black" panose="020B0A00000000000000" pitchFamily="34" charset="0"/>
              </a:rPr>
              <a:t>-Stack </a:t>
            </a:r>
            <a:r>
              <a:rPr lang="de-DE" dirty="0" err="1">
                <a:latin typeface="EON Brix Sans Black" panose="020B0A00000000000000" pitchFamily="34" charset="0"/>
              </a:rPr>
              <a:t>developer</a:t>
            </a:r>
            <a:endParaRPr lang="de-DE" dirty="0">
              <a:latin typeface="EON Brix Sans 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37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187507" y="0"/>
            <a:ext cx="8257988" cy="2492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r>
              <a:rPr lang="en-US" sz="2400" dirty="0">
                <a:latin typeface="EON Brix Sans" panose="020B0500000000000000" pitchFamily="34" charset="77"/>
              </a:rPr>
              <a:t>Vertical slices and </a:t>
            </a:r>
            <a:r>
              <a:rPr lang="en-US" sz="2400" dirty="0" err="1">
                <a:latin typeface="EON Brix Sans" panose="020B0500000000000000" pitchFamily="34" charset="77"/>
              </a:rPr>
              <a:t>ArchUnit</a:t>
            </a:r>
            <a:r>
              <a:rPr lang="en-US" sz="2400" dirty="0">
                <a:latin typeface="EON Brix Sans" panose="020B0500000000000000" pitchFamily="34" charset="77"/>
              </a:rPr>
              <a:t>: Unit test your Java architecture</a:t>
            </a: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B0E39AA-FDFB-39E6-BBF6-B5B115626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882" y="751447"/>
            <a:ext cx="6779563" cy="4220551"/>
          </a:xfrm>
          <a:prstGeom prst="rect">
            <a:avLst/>
          </a:prstGeom>
        </p:spPr>
      </p:pic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2690C8B1-F995-002E-6BC3-7FD8D085C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66" y="1120324"/>
            <a:ext cx="3689800" cy="2571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23F766-6D65-4AE8-6F5A-76F6523D5E2D}"/>
              </a:ext>
            </a:extLst>
          </p:cNvPr>
          <p:cNvSpPr txBox="1"/>
          <p:nvPr/>
        </p:nvSpPr>
        <p:spPr>
          <a:xfrm>
            <a:off x="5610785" y="3869287"/>
            <a:ext cx="4619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EON Brix Sans" panose="020B0500000000000000" pitchFamily="34" charset="77"/>
              </a:rPr>
              <a:t>E.g</a:t>
            </a:r>
            <a:r>
              <a:rPr lang="en-US" sz="1400" dirty="0">
                <a:latin typeface="EON Brix Sans" panose="020B0500000000000000" pitchFamily="34" charset="77"/>
              </a:rPr>
              <a:t> Feature 1= java, Feature2=</a:t>
            </a:r>
            <a:r>
              <a:rPr lang="en-US" sz="1400" dirty="0" err="1">
                <a:latin typeface="EON Brix Sans" panose="020B0500000000000000" pitchFamily="34" charset="77"/>
              </a:rPr>
              <a:t>kotlin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9659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11" name="Picture 10" descr="A child looking at the camera&#10;&#10;Description automatically generated">
            <a:extLst>
              <a:ext uri="{FF2B5EF4-FFF2-40B4-BE49-F238E27FC236}">
                <a16:creationId xmlns:a16="http://schemas.microsoft.com/office/drawing/2014/main" id="{CD90899D-818D-64CA-1D31-0DDF714D6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12" y="0"/>
            <a:ext cx="68322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9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478853" y="392929"/>
            <a:ext cx="9324053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3. Bonus time: Arrow KT (Functional programming in Kotlin) 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https://arrow-</a:t>
            </a:r>
            <a:r>
              <a:rPr lang="en-US" sz="1800" dirty="0" err="1">
                <a:latin typeface="EON Brix Sans" panose="020B0500000000000000" pitchFamily="34" charset="77"/>
              </a:rPr>
              <a:t>kt.io</a:t>
            </a:r>
            <a:r>
              <a:rPr lang="en-US" sz="1800" dirty="0">
                <a:latin typeface="EON Brix Sans" panose="020B0500000000000000" pitchFamily="34" charset="77"/>
              </a:rPr>
              <a:t>/learn/overview/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B09203-D385-B14B-6F7E-2D5C9B04A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0" y="1378056"/>
            <a:ext cx="7772400" cy="39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96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149400" y="708481"/>
            <a:ext cx="9942616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kern="100" dirty="0">
                <a:latin typeface="+mj-lt"/>
                <a:ea typeface="+mj-ea"/>
                <a:cs typeface="+mj-cs"/>
              </a:rPr>
              <a:t>-&gt;   </a:t>
            </a:r>
            <a:r>
              <a:rPr lang="de-DE" sz="2400" kern="100" dirty="0" err="1">
                <a:latin typeface="+mj-lt"/>
                <a:ea typeface="+mj-ea"/>
                <a:cs typeface="+mj-cs"/>
              </a:rPr>
              <a:t>Optics</a:t>
            </a:r>
            <a:r>
              <a:rPr lang="de-DE" sz="2400" kern="100" dirty="0">
                <a:latin typeface="+mj-lt"/>
                <a:ea typeface="+mj-ea"/>
                <a:cs typeface="+mj-cs"/>
              </a:rPr>
              <a:t> in Arrow KT- </a:t>
            </a:r>
            <a:r>
              <a:rPr lang="de-DE" sz="2400" kern="100" dirty="0" err="1">
                <a:latin typeface="+mj-lt"/>
                <a:ea typeface="+mj-ea"/>
                <a:cs typeface="+mj-cs"/>
              </a:rPr>
              <a:t>modify</a:t>
            </a:r>
            <a:r>
              <a:rPr lang="de-DE" sz="2400" kern="100" dirty="0"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latin typeface="+mj-lt"/>
                <a:ea typeface="+mj-ea"/>
                <a:cs typeface="+mj-cs"/>
              </a:rPr>
              <a:t>data</a:t>
            </a:r>
            <a:r>
              <a:rPr lang="de-DE" sz="2400" kern="100" dirty="0"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latin typeface="+mj-lt"/>
                <a:ea typeface="+mj-ea"/>
                <a:cs typeface="+mj-cs"/>
              </a:rPr>
              <a:t>structures</a:t>
            </a:r>
            <a:r>
              <a:rPr lang="de-DE" sz="2400" kern="100" dirty="0">
                <a:latin typeface="+mj-lt"/>
                <a:ea typeface="+mj-ea"/>
                <a:cs typeface="+mj-cs"/>
              </a:rPr>
              <a:t> in an </a:t>
            </a:r>
            <a:r>
              <a:rPr lang="de-DE" sz="2400" kern="100" dirty="0" err="1">
                <a:latin typeface="+mj-lt"/>
                <a:ea typeface="+mj-ea"/>
                <a:cs typeface="+mj-cs"/>
              </a:rPr>
              <a:t>immutable</a:t>
            </a:r>
            <a:r>
              <a:rPr lang="de-DE" sz="2400" kern="100" dirty="0"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latin typeface="+mj-lt"/>
                <a:ea typeface="+mj-ea"/>
                <a:cs typeface="+mj-cs"/>
              </a:rPr>
              <a:t>way</a:t>
            </a:r>
            <a:r>
              <a:rPr lang="de-DE" sz="2400" kern="100" dirty="0">
                <a:latin typeface="+mj-lt"/>
                <a:ea typeface="+mj-ea"/>
                <a:cs typeface="+mj-cs"/>
              </a:rPr>
              <a:t> 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5783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611C971-7C8F-9EE4-0384-1C563178B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0" y="1178413"/>
            <a:ext cx="7772400" cy="38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93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D1A5E07-207B-C6CC-A56E-9125C5D42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9" y="758170"/>
            <a:ext cx="7772400" cy="42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18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239681E-C592-4877-1302-0915BC24A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0" y="916146"/>
            <a:ext cx="7772400" cy="41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94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How to migrate code:</a:t>
            </a:r>
          </a:p>
          <a:p>
            <a:r>
              <a:rPr lang="en-US" sz="1800" dirty="0" err="1">
                <a:latin typeface="EON Brix Sans" panose="020B0500000000000000" pitchFamily="34" charset="77"/>
              </a:rPr>
              <a:t>Intellij</a:t>
            </a:r>
            <a:r>
              <a:rPr lang="en-US" sz="1800" dirty="0">
                <a:latin typeface="EON Brix Sans" panose="020B0500000000000000" pitchFamily="34" charset="77"/>
              </a:rPr>
              <a:t> convert a Java file to </a:t>
            </a:r>
            <a:r>
              <a:rPr lang="en-US" sz="1800" dirty="0" err="1">
                <a:latin typeface="EON Brix Sans" panose="020B0500000000000000" pitchFamily="34" charset="77"/>
              </a:rPr>
              <a:t>kotlin</a:t>
            </a: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520058-E2AD-FA78-1FAC-3DE684194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88" y="0"/>
            <a:ext cx="3081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3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</p:spTree>
    <p:extLst>
      <p:ext uri="{BB962C8B-B14F-4D97-AF65-F5344CB8AC3E}">
        <p14:creationId xmlns:p14="http://schemas.microsoft.com/office/powerpoint/2010/main" val="2045597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118F6-D5CA-4FB0-9990-6DB08219FDFE}"/>
              </a:ext>
            </a:extLst>
          </p:cNvPr>
          <p:cNvSpPr txBox="1"/>
          <p:nvPr/>
        </p:nvSpPr>
        <p:spPr>
          <a:xfrm>
            <a:off x="505012" y="708482"/>
            <a:ext cx="8257988" cy="29854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rgbClr val="EA1C0A"/>
                </a:solidFill>
                <a:latin typeface="EON Brix Sans" panose="020B0500000000000000" pitchFamily="34" charset="77"/>
              </a:rPr>
              <a:t>Questions?</a:t>
            </a:r>
          </a:p>
          <a:p>
            <a:endParaRPr lang="en-GB" sz="3200" b="1" kern="1200">
              <a:solidFill>
                <a:srgbClr val="EA1C0A"/>
              </a:solidFill>
              <a:latin typeface="EON Brix Sans" panose="020B0500000000000000" pitchFamily="34" charset="77"/>
              <a:ea typeface="+mn-ea"/>
              <a:cs typeface="+mn-cs"/>
            </a:endParaRPr>
          </a:p>
          <a:p>
            <a:r>
              <a:rPr lang="en-GB" sz="3200" b="1">
                <a:solidFill>
                  <a:srgbClr val="EA1C0A"/>
                </a:solidFill>
                <a:latin typeface="EON Brix Sans" panose="020B0500000000000000" pitchFamily="34" charset="77"/>
              </a:rPr>
              <a:t>Comments?</a:t>
            </a:r>
          </a:p>
          <a:p>
            <a:endParaRPr lang="en-GB" sz="3200" b="1" kern="1200">
              <a:solidFill>
                <a:srgbClr val="EA1C0A"/>
              </a:solidFill>
              <a:latin typeface="EON Brix Sans" panose="020B0500000000000000" pitchFamily="34" charset="77"/>
              <a:ea typeface="+mn-ea"/>
              <a:cs typeface="+mn-cs"/>
            </a:endParaRPr>
          </a:p>
          <a:p>
            <a:r>
              <a:rPr lang="en-GB" sz="3200" b="1">
                <a:solidFill>
                  <a:srgbClr val="EA1C0A"/>
                </a:solidFill>
                <a:latin typeface="EON Brix Sans" panose="020B0500000000000000" pitchFamily="34" charset="77"/>
              </a:rPr>
              <a:t>Feedback?</a:t>
            </a:r>
            <a:endParaRPr lang="en-GB" sz="3200" b="1" kern="1200">
              <a:solidFill>
                <a:srgbClr val="EA1C0A"/>
              </a:solidFill>
              <a:latin typeface="EON Brix Sans" panose="020B0500000000000000" pitchFamily="34" charset="77"/>
              <a:ea typeface="+mn-ea"/>
              <a:cs typeface="+mn-cs"/>
            </a:endParaRPr>
          </a:p>
          <a:p>
            <a:endParaRPr lang="en-US" kern="1200">
              <a:solidFill>
                <a:schemeClr val="tx1"/>
              </a:solidFill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3622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738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Java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loves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Kotlin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❤️</a:t>
            </a:r>
          </a:p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EON Brix Sans" panose="020B0500000000000000" pitchFamily="34" charset="77"/>
              </a:rPr>
              <a:t>Introduction &amp;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EON Brix Sans" panose="020B0500000000000000" pitchFamily="34" charset="77"/>
              </a:rPr>
              <a:t>Kotlin 101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EON Brix Sans" panose="020B0500000000000000" pitchFamily="34" charset="77"/>
              </a:rPr>
              <a:t>Bonus: Arrow KT (functional programming)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</p:spTree>
    <p:extLst>
      <p:ext uri="{BB962C8B-B14F-4D97-AF65-F5344CB8AC3E}">
        <p14:creationId xmlns:p14="http://schemas.microsoft.com/office/powerpoint/2010/main" val="93321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486606"/>
            <a:ext cx="8257988" cy="62786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Kotlin</a:t>
            </a:r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Kotlin adopted features from other languages: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from Java: 100% interoperable with Java ( call java-&gt;</a:t>
            </a:r>
            <a:r>
              <a:rPr lang="en-US" sz="1800" dirty="0" err="1">
                <a:latin typeface="EON Brix Sans" panose="020B0500000000000000" pitchFamily="34" charset="77"/>
              </a:rPr>
              <a:t>kotlin</a:t>
            </a:r>
            <a:r>
              <a:rPr lang="en-US" sz="1800" dirty="0">
                <a:latin typeface="EON Brix Sans" panose="020B0500000000000000" pitchFamily="34" charset="77"/>
              </a:rPr>
              <a:t> or </a:t>
            </a:r>
            <a:r>
              <a:rPr lang="en-US" sz="1800" dirty="0" err="1">
                <a:latin typeface="EON Brix Sans" panose="020B0500000000000000" pitchFamily="34" charset="77"/>
              </a:rPr>
              <a:t>kotlin</a:t>
            </a:r>
            <a:r>
              <a:rPr lang="en-US" sz="1800" dirty="0">
                <a:latin typeface="EON Brix Sans" panose="020B0500000000000000" pitchFamily="34" charset="77"/>
              </a:rPr>
              <a:t>-&gt;java )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from Python: key value function arguments, default arguments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from Java-script: Optional with ?, DSL, </a:t>
            </a:r>
            <a:r>
              <a:rPr lang="en-US" sz="1800" dirty="0" err="1">
                <a:latin typeface="EON Brix Sans" panose="020B0500000000000000" pitchFamily="34" charset="77"/>
              </a:rPr>
              <a:t>WebAssembly</a:t>
            </a:r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- from Scala: functional style 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from GO Lang: coroutines 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from C++: copy constructor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Advantages: 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removes code boilerplate=&gt; happy productive developer 😀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clean code and immutable data=&gt; less bugs =&gt; happy client 😀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great for BE or mobile (primary language for Android)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multiplatform, can generate FE(JS) code/ </a:t>
            </a:r>
            <a:r>
              <a:rPr lang="en-US" sz="1800" dirty="0" err="1">
                <a:latin typeface="EON Brix Sans" panose="020B0500000000000000" pitchFamily="34" charset="77"/>
              </a:rPr>
              <a:t>WebAssembly</a:t>
            </a:r>
            <a:r>
              <a:rPr lang="en-US" sz="1800" dirty="0">
                <a:latin typeface="EON Brix Sans" panose="020B0500000000000000" pitchFamily="34" charset="77"/>
              </a:rPr>
              <a:t> ready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structured concurrency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collage of a person&#10;&#10;Description automatically generated">
            <a:extLst>
              <a:ext uri="{FF2B5EF4-FFF2-40B4-BE49-F238E27FC236}">
                <a16:creationId xmlns:a16="http://schemas.microsoft.com/office/drawing/2014/main" id="{B9B0590C-0ADB-4A53-533C-49D13B828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8" y="2405457"/>
            <a:ext cx="2767590" cy="273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8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57246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1" i="0" dirty="0">
                <a:solidFill>
                  <a:srgbClr val="202124"/>
                </a:solidFill>
                <a:effectLst/>
                <a:latin typeface="Google Sans Text"/>
              </a:rPr>
              <a:t>Expressive and concise: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Google Sans Text"/>
              </a:rPr>
              <a:t> You can do more with less. Express your ideas and reduce the amount of boilerplate code. 67% of professional developers who use Kotlin say Kotlin has increased their productivity.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1" i="0" dirty="0">
                <a:solidFill>
                  <a:srgbClr val="202124"/>
                </a:solidFill>
                <a:effectLst/>
                <a:latin typeface="Google Sans Text"/>
              </a:rPr>
              <a:t>Safer code: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Google Sans Text"/>
              </a:rPr>
              <a:t> Kotlin has many language features to help you avoid common programming mistakes such as null pointer exceptions. Android apps that contain Kotlin code are 20% less likely to crash.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1" i="0" dirty="0">
                <a:solidFill>
                  <a:srgbClr val="202124"/>
                </a:solidFill>
                <a:effectLst/>
                <a:latin typeface="Google Sans Text"/>
              </a:rPr>
              <a:t>Interoperable: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Google Sans Text"/>
              </a:rPr>
              <a:t> Call Java-based code from Kotlin, or call Kotlin from Java-based code. Kotlin is 100% interoperable with the Java programming language, so you can have as little or as much of Kotlin in your project as you want.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1" i="0" dirty="0">
                <a:solidFill>
                  <a:srgbClr val="202124"/>
                </a:solidFill>
                <a:effectLst/>
                <a:latin typeface="Google Sans Text"/>
              </a:rPr>
              <a:t>Structured Concurrency:</a:t>
            </a:r>
            <a:r>
              <a:rPr lang="en-GB" sz="1800" b="0" i="0" dirty="0">
                <a:solidFill>
                  <a:srgbClr val="202124"/>
                </a:solidFill>
                <a:effectLst/>
                <a:latin typeface="Google Sans Text"/>
              </a:rPr>
              <a:t> Kotlin coroutines make asynchronous code as easy to work with as blocking code. Coroutines dramatically simplify background task management for everything from network calls to accessing local data.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9C81A86-1103-80EB-B697-9B7ED0ED7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" y="186951"/>
            <a:ext cx="4569012" cy="1252793"/>
          </a:xfrm>
          <a:prstGeom prst="rect">
            <a:avLst/>
          </a:prstGeom>
        </p:spPr>
      </p:pic>
      <p:pic>
        <p:nvPicPr>
          <p:cNvPr id="9" name="Picture 8" descr="A close-up of a computer&#10;&#10;Description automatically generated">
            <a:extLst>
              <a:ext uri="{FF2B5EF4-FFF2-40B4-BE49-F238E27FC236}">
                <a16:creationId xmlns:a16="http://schemas.microsoft.com/office/drawing/2014/main" id="{FE8BBF15-4F93-BEBA-661A-40A245D27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44" y="-61819"/>
            <a:ext cx="7010122" cy="1719254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60B953D9-4235-9CC0-955D-E42AB2393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26" y="261559"/>
            <a:ext cx="3591374" cy="117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8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 err="1">
                <a:latin typeface="EON Brix Sans" panose="020B0500000000000000" pitchFamily="34" charset="77"/>
              </a:rPr>
              <a:t>dds</a:t>
            </a: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close-up of a network&#10;&#10;Description automatically generated">
            <a:extLst>
              <a:ext uri="{FF2B5EF4-FFF2-40B4-BE49-F238E27FC236}">
                <a16:creationId xmlns:a16="http://schemas.microsoft.com/office/drawing/2014/main" id="{0D74525B-20F3-CFC0-1DD0-07CE49F94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1" y="276145"/>
            <a:ext cx="5686623" cy="4837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E82B-9ACA-FC3D-28CA-3997E36A7589}"/>
              </a:ext>
            </a:extLst>
          </p:cNvPr>
          <p:cNvSpPr txBox="1"/>
          <p:nvPr/>
        </p:nvSpPr>
        <p:spPr>
          <a:xfrm>
            <a:off x="6373906" y="759759"/>
            <a:ext cx="1996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Monolith class dependency (in time)</a:t>
            </a:r>
          </a:p>
        </p:txBody>
      </p:sp>
    </p:spTree>
    <p:extLst>
      <p:ext uri="{BB962C8B-B14F-4D97-AF65-F5344CB8AC3E}">
        <p14:creationId xmlns:p14="http://schemas.microsoft.com/office/powerpoint/2010/main" val="79333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6" name="Picture 5" descr="A group of people playing in mud&#10;&#10;Description automatically generated">
            <a:extLst>
              <a:ext uri="{FF2B5EF4-FFF2-40B4-BE49-F238E27FC236}">
                <a16:creationId xmlns:a16="http://schemas.microsoft.com/office/drawing/2014/main" id="{7E8ED107-B653-970B-4EF5-C859A8ED5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9" y="0"/>
            <a:ext cx="70499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Modular monolith with: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Vertical slices and </a:t>
            </a:r>
            <a:r>
              <a:rPr lang="en-US" sz="1800" dirty="0" err="1">
                <a:latin typeface="EON Brix Sans" panose="020B0500000000000000" pitchFamily="34" charset="77"/>
              </a:rPr>
              <a:t>ArchUnit</a:t>
            </a:r>
            <a:r>
              <a:rPr lang="en-US" sz="1800" dirty="0">
                <a:latin typeface="EON Brix Sans" panose="020B0500000000000000" pitchFamily="34" charset="77"/>
              </a:rPr>
              <a:t>: Unit test your Java architecture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Gradle modules feature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</a:t>
            </a:r>
            <a:r>
              <a:rPr lang="en-US" sz="1800" dirty="0" err="1">
                <a:latin typeface="EON Brix Sans" panose="020B0500000000000000" pitchFamily="34" charset="77"/>
              </a:rPr>
              <a:t>Springboot</a:t>
            </a:r>
            <a:r>
              <a:rPr lang="en-US" sz="1800" dirty="0">
                <a:latin typeface="EON Brix Sans" panose="020B0500000000000000" pitchFamily="34" charset="77"/>
              </a:rPr>
              <a:t> </a:t>
            </a:r>
            <a:r>
              <a:rPr lang="en-US" sz="1800" dirty="0" err="1">
                <a:latin typeface="EON Brix Sans" panose="020B0500000000000000" pitchFamily="34" charset="77"/>
              </a:rPr>
              <a:t>modulith</a:t>
            </a:r>
            <a:r>
              <a:rPr lang="en-US" sz="1800" dirty="0">
                <a:latin typeface="EON Brix Sans" panose="020B0500000000000000" pitchFamily="34" charset="77"/>
              </a:rPr>
              <a:t>:  https://</a:t>
            </a:r>
            <a:r>
              <a:rPr lang="en-US" sz="1800" dirty="0" err="1">
                <a:latin typeface="EON Brix Sans" panose="020B0500000000000000" pitchFamily="34" charset="77"/>
              </a:rPr>
              <a:t>spring.io</a:t>
            </a:r>
            <a:r>
              <a:rPr lang="en-US" sz="1800" dirty="0">
                <a:latin typeface="EON Brix Sans" panose="020B0500000000000000" pitchFamily="34" charset="77"/>
              </a:rPr>
              <a:t>/blog/2022/10/21/introducing-spring-</a:t>
            </a:r>
            <a:r>
              <a:rPr lang="en-US" sz="1800" dirty="0" err="1">
                <a:latin typeface="EON Brix Sans" panose="020B0500000000000000" pitchFamily="34" charset="77"/>
              </a:rPr>
              <a:t>modulith</a:t>
            </a: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</p:spTree>
    <p:extLst>
      <p:ext uri="{BB962C8B-B14F-4D97-AF65-F5344CB8AC3E}">
        <p14:creationId xmlns:p14="http://schemas.microsoft.com/office/powerpoint/2010/main" val="154134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4985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EON Brix Sans" panose="020B0500000000000000" pitchFamily="34" charset="77"/>
              </a:rPr>
              <a:t>Introduction &amp; Setup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b="1" dirty="0">
                <a:latin typeface="EON Brix Sans" panose="020B0500000000000000" pitchFamily="34" charset="77"/>
              </a:rPr>
              <a:t>Problem</a:t>
            </a:r>
            <a:r>
              <a:rPr lang="en-US" sz="1800" dirty="0">
                <a:latin typeface="EON Brix Sans" panose="020B0500000000000000" pitchFamily="34" charset="77"/>
              </a:rPr>
              <a:t>: Big ball of mud</a:t>
            </a:r>
          </a:p>
          <a:p>
            <a:r>
              <a:rPr lang="en-US" sz="1800" b="1" dirty="0">
                <a:latin typeface="EON Brix Sans" panose="020B0500000000000000" pitchFamily="34" charset="77"/>
              </a:rPr>
              <a:t>Solution</a:t>
            </a:r>
            <a:r>
              <a:rPr lang="en-US" sz="1800" dirty="0">
                <a:latin typeface="EON Brix Sans" panose="020B0500000000000000" pitchFamily="34" charset="77"/>
              </a:rPr>
              <a:t>: Vertical slice Architecture= isolate different features. Can transform a monolith into a modular monolith. In future, those vertical slices can be extracted into a microservice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Adopt Kotlin: 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keep old Java code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create new vertical slices(features) in </a:t>
            </a:r>
            <a:r>
              <a:rPr lang="en-US" sz="1800" dirty="0" err="1">
                <a:latin typeface="EON Brix Sans" panose="020B0500000000000000" pitchFamily="34" charset="77"/>
              </a:rPr>
              <a:t>kotlin</a:t>
            </a:r>
            <a:r>
              <a:rPr lang="en-US" sz="1800" dirty="0">
                <a:latin typeface="EON Brix Sans" panose="020B0500000000000000" pitchFamily="34" charset="77"/>
              </a:rPr>
              <a:t>. </a:t>
            </a:r>
            <a:r>
              <a:rPr lang="en-US" sz="1800" dirty="0" err="1">
                <a:latin typeface="EON Brix Sans" panose="020B0500000000000000" pitchFamily="34" charset="77"/>
              </a:rPr>
              <a:t>E.g</a:t>
            </a:r>
            <a:r>
              <a:rPr lang="en-US" sz="1800" dirty="0">
                <a:latin typeface="EON Brix Sans" panose="020B0500000000000000" pitchFamily="34" charset="77"/>
              </a:rPr>
              <a:t> Feature 1= java, Feature2=</a:t>
            </a:r>
            <a:r>
              <a:rPr lang="en-US" sz="1800" dirty="0" err="1">
                <a:latin typeface="EON Brix Sans" panose="020B0500000000000000" pitchFamily="34" charset="77"/>
              </a:rPr>
              <a:t>kotlin</a:t>
            </a:r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		 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D08447EB-172A-7026-5E8B-3615B6DBF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19" y="-69740"/>
            <a:ext cx="3689800" cy="25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C6068-A4B0-E5C8-29B7-205B40F4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65" y="1058679"/>
            <a:ext cx="5508000" cy="33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99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ON" val="1.3"/>
  <p:tag name="BASIS" val="EONVorlage_BrixSans"/>
</p:tagLst>
</file>

<file path=ppt/theme/theme1.xml><?xml version="1.0" encoding="utf-8"?>
<a:theme xmlns:a="http://schemas.openxmlformats.org/drawingml/2006/main" name="e-on Enjoyment Template">
  <a:themeElements>
    <a:clrScheme name="EO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A1C0A"/>
      </a:accent1>
      <a:accent2>
        <a:srgbClr val="B00402"/>
      </a:accent2>
      <a:accent3>
        <a:srgbClr val="5CC1CB"/>
      </a:accent3>
      <a:accent4>
        <a:srgbClr val="E3E000"/>
      </a:accent4>
      <a:accent5>
        <a:srgbClr val="C44341"/>
      </a:accent5>
      <a:accent6>
        <a:srgbClr val="85D1D8"/>
      </a:accent6>
      <a:hlink>
        <a:srgbClr val="0000FF"/>
      </a:hlink>
      <a:folHlink>
        <a:srgbClr val="800080"/>
      </a:folHlink>
    </a:clrScheme>
    <a:fontScheme name="EON Brix Sans">
      <a:majorFont>
        <a:latin typeface="EON Brix Sans Black"/>
        <a:ea typeface=""/>
        <a:cs typeface=""/>
      </a:majorFont>
      <a:minorFont>
        <a:latin typeface="EON Brix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ON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1C0A"/>
        </a:accent1>
        <a:accent2>
          <a:srgbClr val="B00402"/>
        </a:accent2>
        <a:accent3>
          <a:srgbClr val="5CC1CB"/>
        </a:accent3>
        <a:accent4>
          <a:srgbClr val="E3E000"/>
        </a:accent4>
        <a:accent5>
          <a:srgbClr val="C44341"/>
        </a:accent5>
        <a:accent6>
          <a:srgbClr val="85D1D8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Bordeaux 75%">
      <a:srgbClr val="C44341"/>
    </a:custClr>
    <a:custClr name="Turquoise 75%">
      <a:srgbClr val="85D1D8"/>
    </a:custClr>
    <a:custClr name="Yellow 75%">
      <a:srgbClr val="EAE840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Bordeaux 50%">
      <a:srgbClr val="D78180"/>
    </a:custClr>
    <a:custClr name="Turquoise 50%">
      <a:srgbClr val="ADE0E5"/>
    </a:custClr>
    <a:custClr name="Yellow 50%">
      <a:srgbClr val="F1EF7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Bordeaux 25%">
      <a:srgbClr val="EBC0C0"/>
    </a:custClr>
    <a:custClr name="Turquoise 25%">
      <a:srgbClr val="D6EFF2"/>
    </a:custClr>
    <a:custClr name="Yellow 25%">
      <a:srgbClr val="F8F7BF"/>
    </a:custClr>
    <a:custClr name=" ">
      <a:srgbClr val="FFFFFF"/>
    </a:custClr>
    <a:custClr name=" ">
      <a:srgbClr val="FFFFFF"/>
    </a:custClr>
  </a:custClrLst>
</a:theme>
</file>

<file path=ppt/theme/theme2.xml><?xml version="1.0" encoding="utf-8"?>
<a:theme xmlns:a="http://schemas.openxmlformats.org/drawingml/2006/main" name="1_e-on Enjoyment Template">
  <a:themeElements>
    <a:clrScheme name="1_e-on Enjoymen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A1C0A"/>
      </a:accent1>
      <a:accent2>
        <a:srgbClr val="B00402"/>
      </a:accent2>
      <a:accent3>
        <a:srgbClr val="5CC1CB"/>
      </a:accent3>
      <a:accent4>
        <a:srgbClr val="E3E000"/>
      </a:accent4>
      <a:accent5>
        <a:srgbClr val="C44341"/>
      </a:accent5>
      <a:accent6>
        <a:srgbClr val="85D1D8"/>
      </a:accent6>
      <a:hlink>
        <a:srgbClr val="0000FF"/>
      </a:hlink>
      <a:folHlink>
        <a:srgbClr val="FF00FF"/>
      </a:folHlink>
    </a:clrScheme>
    <a:fontScheme name="1_e-on Enjoyment Template">
      <a:majorFont>
        <a:latin typeface="Helvetica"/>
        <a:ea typeface="Helvetica"/>
        <a:cs typeface="Helvetica"/>
      </a:majorFont>
      <a:minorFont>
        <a:latin typeface="Avenir Next"/>
        <a:ea typeface="Avenir Next"/>
        <a:cs typeface="Avenir Next"/>
      </a:minorFont>
    </a:fontScheme>
    <a:fmtScheme name="1_e-on Enjoyme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2f063bf-ce3a-473c-8609-3866002c85b0}" enabled="1" method="Standard" siteId="{b914a242-e718-443b-a47c-6b4c649d8c0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EON_Presentation</Template>
  <TotalTime>483</TotalTime>
  <Words>562</Words>
  <Application>Microsoft Macintosh PowerPoint</Application>
  <PresentationFormat>On-screen Show (16:9)</PresentationFormat>
  <Paragraphs>154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Avenir Next</vt:lpstr>
      <vt:lpstr>EON Brix Sans</vt:lpstr>
      <vt:lpstr>EON Brix Sans Black</vt:lpstr>
      <vt:lpstr>Google Sans Text</vt:lpstr>
      <vt:lpstr>Symbol</vt:lpstr>
      <vt:lpstr>e-on Enjoyment Template</vt:lpstr>
      <vt:lpstr>Java loves Kotlin ❤️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PowerPoint Presentation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F14582</dc:creator>
  <cp:lastModifiedBy>Lungu, Alexandru</cp:lastModifiedBy>
  <cp:revision>263</cp:revision>
  <dcterms:modified xsi:type="dcterms:W3CDTF">2023-11-03T07:59:49Z</dcterms:modified>
</cp:coreProperties>
</file>